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  <p:sldMasterId id="2147483679" r:id="rId2"/>
    <p:sldMasterId id="2147483691" r:id="rId3"/>
  </p:sldMasterIdLst>
  <p:notesMasterIdLst>
    <p:notesMasterId r:id="rId22"/>
  </p:notesMasterIdLst>
  <p:handoutMasterIdLst>
    <p:handoutMasterId r:id="rId23"/>
  </p:handoutMasterIdLst>
  <p:sldIdLst>
    <p:sldId id="349" r:id="rId4"/>
    <p:sldId id="261" r:id="rId5"/>
    <p:sldId id="335" r:id="rId6"/>
    <p:sldId id="348" r:id="rId7"/>
    <p:sldId id="331" r:id="rId8"/>
    <p:sldId id="350" r:id="rId9"/>
    <p:sldId id="389" r:id="rId10"/>
    <p:sldId id="352" r:id="rId11"/>
    <p:sldId id="388" r:id="rId12"/>
    <p:sldId id="387" r:id="rId13"/>
    <p:sldId id="337" r:id="rId14"/>
    <p:sldId id="390" r:id="rId15"/>
    <p:sldId id="334" r:id="rId16"/>
    <p:sldId id="392" r:id="rId17"/>
    <p:sldId id="393" r:id="rId18"/>
    <p:sldId id="394" r:id="rId19"/>
    <p:sldId id="395" r:id="rId20"/>
    <p:sldId id="260" r:id="rId21"/>
  </p:sldIdLst>
  <p:sldSz cx="12188825" cy="6858000"/>
  <p:notesSz cx="6797675" cy="9926638"/>
  <p:embeddedFontLst>
    <p:embeddedFont>
      <p:font typeface="AU Passata" panose="020B0604020202020204" charset="0"/>
      <p:regular r:id="rId24"/>
      <p:bold r:id="rId25"/>
    </p:embeddedFont>
    <p:embeddedFont>
      <p:font typeface="AU Passata Light" panose="020B0604020202020204" charset="0"/>
      <p:regular r:id="rId26"/>
      <p:bold r:id="rId27"/>
    </p:embeddedFont>
    <p:embeddedFont>
      <p:font typeface="AU Peto" panose="020B0604020202020204" charset="0"/>
      <p:regular r:id="rId28"/>
      <p:bold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B2D3E-182B-484C-A29C-F7D00FFAED53}" v="2352" dt="2024-12-05T06:41:02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Objects="1" showGuides="1">
      <p:cViewPr varScale="1">
        <p:scale>
          <a:sx n="118" d="100"/>
          <a:sy n="118" d="100"/>
        </p:scale>
        <p:origin x="234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160C3-3AB6-49C1-8001-AFDAD271EB5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52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10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5 December 2024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Professor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Martin Holmstrup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000" b="0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sp>
        <p:nvSpPr>
          <p:cNvPr id="17" name="SecondaryLogo"/>
          <p:cNvSpPr>
            <a:spLocks noChangeArrowheads="1"/>
          </p:cNvSpPr>
          <p:nvPr userDrawn="1"/>
        </p:nvSpPr>
        <p:spPr bwMode="auto">
          <a:xfrm>
            <a:off x="10206113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dirty="0">
              <a:latin typeface="+mn-lt"/>
            </a:endParaRPr>
          </a:p>
        </p:txBody>
      </p:sp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000" b="0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2 December 2024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Professor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Martin Holmstrup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16" name="SecondaryLogo"/>
          <p:cNvSpPr>
            <a:spLocks noChangeArrowheads="1"/>
          </p:cNvSpPr>
          <p:nvPr userDrawn="1"/>
        </p:nvSpPr>
        <p:spPr bwMode="auto">
          <a:xfrm>
            <a:off x="10206113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779A-24AD-A138-D899-1847322FD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14A5D-ABFB-F312-704B-589B91545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2786F-8485-C5AC-2FB1-EF85F07D6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03BF-1D04-4035-B008-ED6B12A39803}" type="datetimeFigureOut">
              <a:rPr lang="da-DK" smtClean="0"/>
              <a:t>20-12-2024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34A81-2D30-0B63-BD84-1271F46F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2092-B57E-412E-C89D-F8D938DD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E35-9DD5-4E87-B937-A6D44B2D85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2042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19001-3AC1-A028-BF9C-86B618FB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5736F-6123-EC3D-79A6-31C26D0EF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4B89A-37E1-440A-28CB-76362049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03BF-1D04-4035-B008-ED6B12A39803}" type="datetimeFigureOut">
              <a:rPr lang="da-DK" smtClean="0"/>
              <a:t>20-12-2024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7FC55-A511-EA24-A2BC-84096461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96ED7-E11F-8CA1-3302-D0CAE3F9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E35-9DD5-4E87-B937-A6D44B2D85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8340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E4DEB-203B-39FD-1B65-B85961D4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A9FA8-C244-D965-F448-B65603D0D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EEB3E-896B-25FE-8C14-356710624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03BF-1D04-4035-B008-ED6B12A39803}" type="datetimeFigureOut">
              <a:rPr lang="da-DK" smtClean="0"/>
              <a:t>20-12-2024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3C2A6-3AC0-BB90-33B1-2D10C56C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4436D-26D3-490C-2CA1-BBD47C82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E35-9DD5-4E87-B937-A6D44B2D85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226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BB80-0FB4-E9F9-87CD-9E1ED8AB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38B4-C9B1-D153-46DA-AAC40BF29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8709B-39C8-404B-B96B-DF80A80A0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14A37-D8B5-36D6-BE88-8B40C677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03BF-1D04-4035-B008-ED6B12A39803}" type="datetimeFigureOut">
              <a:rPr lang="da-DK" smtClean="0"/>
              <a:t>20-12-2024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C2088-08F4-6651-1DEC-99535AD6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F5F20-248C-2726-2EB6-A5923D80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E35-9DD5-4E87-B937-A6D44B2D85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9566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DB0A-9720-315B-E50D-F0749F0D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F2668-8A6D-AAA8-66D9-28B565B7D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7229D-179D-7979-32C0-0B7FFF6A2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DCF47-8183-5071-B1D0-F816DDE45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CB99F-D19A-469B-C19F-2424023F8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687276-54AD-7BCC-1B12-F1A3FDCF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03BF-1D04-4035-B008-ED6B12A39803}" type="datetimeFigureOut">
              <a:rPr lang="da-DK" smtClean="0"/>
              <a:t>20-12-2024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2CE1B-E8A0-A3C5-278A-CC9B9AEE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F20F5E-CBE1-C266-A8F8-F592D2C6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E35-9DD5-4E87-B937-A6D44B2D85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7963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3DC8-FFE6-293F-F34A-0E5197BA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FB61E-6483-429F-E244-E8E00BD7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03BF-1D04-4035-B008-ED6B12A39803}" type="datetimeFigureOut">
              <a:rPr lang="da-DK" smtClean="0"/>
              <a:t>20-12-2024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A2C78-4A0C-CD68-4EC9-804A8E5B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AC0FE-48AF-1B3A-6250-31E64C80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E35-9DD5-4E87-B937-A6D44B2D85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8323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DBD7EF-98F8-B6BC-65B9-11306783C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03BF-1D04-4035-B008-ED6B12A39803}" type="datetimeFigureOut">
              <a:rPr lang="da-DK" smtClean="0"/>
              <a:t>20-12-2024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E7E746-A330-FD6E-FD30-2167ACAE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3A71F-DE1E-921F-BC81-5BA221EE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E35-9DD5-4E87-B937-A6D44B2D85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6335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4CD3-7EE1-CB05-9AFC-69C4E8C5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C15C1-E89B-1D14-A82D-EE26B3304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ED95D-FFE5-B88C-2FE6-D04378AE3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4C04C-11DC-FFF1-F7EE-96056A70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03BF-1D04-4035-B008-ED6B12A39803}" type="datetimeFigureOut">
              <a:rPr lang="da-DK" smtClean="0"/>
              <a:t>20-12-2024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6830D-7CC8-AA63-BB3E-0CF50EC5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3FE82-6F1A-DD7C-C19E-B9A303AE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E35-9DD5-4E87-B937-A6D44B2D85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22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C8BC-A568-A4F8-A0F8-260E2B5A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AEF3E9-5DAD-8ACC-A4FD-76BB9B8DA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72FEF-FC93-FA47-9893-5A6AB38AD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1915E-FB9B-B69D-8BF4-E85EDC8B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03BF-1D04-4035-B008-ED6B12A39803}" type="datetimeFigureOut">
              <a:rPr lang="da-DK" smtClean="0"/>
              <a:t>20-12-2024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12614-5953-2221-E976-28BB5D37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001A8-B26B-FB4E-36CB-89EDAF3C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E35-9DD5-4E87-B937-A6D44B2D85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757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000" b="0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2 December 2024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Professor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Martin Holmstrup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15" name="SecondaryLogo"/>
          <p:cNvSpPr>
            <a:spLocks noChangeArrowheads="1"/>
          </p:cNvSpPr>
          <p:nvPr userDrawn="1"/>
        </p:nvSpPr>
        <p:spPr bwMode="auto">
          <a:xfrm>
            <a:off x="10206113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A35CB-F47C-0531-3A9E-2CC1DBD3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D29D2-CAAC-7E35-0EC3-2CE0976BA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64DF5-3F5E-EEF3-8376-F921A811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03BF-1D04-4035-B008-ED6B12A39803}" type="datetimeFigureOut">
              <a:rPr lang="da-DK" smtClean="0"/>
              <a:t>20-12-2024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3CA04-771A-E03D-B5BE-2ADCBFE0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E89CD-69D9-8CD5-7504-B6CA6A97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E35-9DD5-4E87-B937-A6D44B2D85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3954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2C1B98-6374-7424-E3E7-B11943596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82963-02FD-E586-5929-80240EFF8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36CA5-A35D-6FFF-A385-0A1EDC54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03BF-1D04-4035-B008-ED6B12A39803}" type="datetimeFigureOut">
              <a:rPr lang="da-DK" smtClean="0"/>
              <a:t>20-12-2024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1B8B7-EC12-0352-9467-B6A6CA00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C9B05-0BE4-042C-20AD-EB80B696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8E35-9DD5-4E87-B937-A6D44B2D85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6252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Ecoscience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Professor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Martin Holmstrup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077427382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498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Ecoscience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6 July 2022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Professor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Martin Holmstrup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046524643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77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Department of Ecoscience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6 July 2022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Professor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Martin Holmstrup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795558553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311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460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326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706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5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41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3069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83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73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4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703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981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517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755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00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599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4066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252C9C0A-6146-8865-2360-471C78A7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/>
              <a:t>06/07/2022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23268268-F673-297F-79E2-B76B19CF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B90F76F-5CB6-71F3-B847-F462B001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916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91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0299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06/07/2022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715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27581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 dirty="0"/>
              <a:t>02/12/2024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image" Target="../media/image9.emf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sp>
        <p:nvSpPr>
          <p:cNvPr id="33" name="SecondaryLogo_sort"/>
          <p:cNvSpPr>
            <a:spLocks noChangeArrowheads="1"/>
          </p:cNvSpPr>
          <p:nvPr/>
        </p:nvSpPr>
        <p:spPr bwMode="auto">
          <a:xfrm>
            <a:off x="10206000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dirty="0">
              <a:latin typeface="+mn-lt"/>
            </a:endParaRPr>
          </a:p>
        </p:txBody>
      </p:sp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Martin Holmstrup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2 December 2024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Professor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000" b="0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/>
              <a:t>02/12/2024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BAB1F-B4B3-3D03-075B-5C372D9EE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46DAB-D87B-0BF1-BF04-A7571224F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48E62-2A0F-2AB1-371C-8ED410681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A03BF-1D04-4035-B008-ED6B12A39803}" type="datetimeFigureOut">
              <a:rPr lang="da-DK" smtClean="0"/>
              <a:t>20-12-2024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E6BA9-9749-7EB2-09A5-800DDA203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5379D-E71B-8DF4-26DB-FE8CDD4A3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8E35-9DD5-4E87-B937-A6D44B2D85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87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1718976160" name="SecondaryLogo_sort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Martin Holmstrup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Professor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Department of Ecoscience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20/12/2024</a:t>
            </a:fld>
            <a:r>
              <a:rPr lang="en-GB"/>
              <a:t>06/07/2022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90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>
          <p15:clr>
            <a:srgbClr val="000000"/>
          </p15:clr>
        </p15:guide>
        <p15:guide id="5" orient="horz" pos="4131">
          <p15:clr>
            <a:srgbClr val="A4A3A4"/>
          </p15:clr>
        </p15:guide>
        <p15:guide id="6" pos="7479">
          <p15:clr>
            <a:srgbClr val="A4A3A4"/>
          </p15:clr>
        </p15:guide>
        <p15:guide id="7" orient="horz" pos="1234">
          <p15:clr>
            <a:srgbClr val="000000"/>
          </p15:clr>
        </p15:guide>
        <p15:guide id="8" pos="7059">
          <p15:clr>
            <a:srgbClr val="000000"/>
          </p15:clr>
        </p15:guide>
        <p15:guide id="9" pos="199">
          <p15:clr>
            <a:srgbClr val="A4A3A4"/>
          </p15:clr>
        </p15:guide>
        <p15:guide id="10" pos="621">
          <p15:clr>
            <a:srgbClr val="000000"/>
          </p15:clr>
        </p15:guide>
        <p15:guide id="11" orient="horz" pos="19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.xml"/><Relationship Id="rId5" Type="http://schemas.openxmlformats.org/officeDocument/2006/relationships/image" Target="../media/image36.jpeg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hyperlink" Target="http://www.fugleognatur.dk/gallery_showlarge.asp?ID=6056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www.fugleognatur.dk/gallery_showlarge.asp?ID=6056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1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BAB4B-8A32-F986-0CBB-DFB3F9293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4744A-BEDF-AA48-9632-2328FBB9A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838" y="2233045"/>
            <a:ext cx="10220325" cy="2160591"/>
          </a:xfrm>
        </p:spPr>
        <p:txBody>
          <a:bodyPr/>
          <a:lstStyle/>
          <a:p>
            <a:pPr algn="ctr"/>
            <a:r>
              <a:rPr lang="da-DK" sz="4800" b="1" dirty="0">
                <a:effectLst/>
                <a:latin typeface="+mj-lt"/>
                <a:ea typeface="Aptos" panose="020B0004020202020204" pitchFamily="34" charset="0"/>
              </a:rPr>
              <a:t>Regnorme i landbrugsjord</a:t>
            </a:r>
            <a:r>
              <a:rPr lang="da-DK" sz="3600" b="1" dirty="0">
                <a:effectLst/>
                <a:latin typeface="+mj-lt"/>
                <a:ea typeface="Aptos" panose="020B0004020202020204" pitchFamily="34" charset="0"/>
              </a:rPr>
              <a:t> </a:t>
            </a:r>
            <a:br>
              <a:rPr lang="da-DK" sz="3600" b="1" dirty="0">
                <a:effectLst/>
                <a:latin typeface="+mj-lt"/>
                <a:ea typeface="Aptos" panose="020B0004020202020204" pitchFamily="34" charset="0"/>
              </a:rPr>
            </a:br>
            <a:br>
              <a:rPr lang="da-DK" sz="3600" b="1" dirty="0">
                <a:effectLst/>
                <a:latin typeface="+mj-lt"/>
                <a:ea typeface="Aptos" panose="020B0004020202020204" pitchFamily="34" charset="0"/>
              </a:rPr>
            </a:br>
            <a:r>
              <a:rPr lang="da-DK" sz="3600" b="1" dirty="0">
                <a:effectLst/>
                <a:latin typeface="+mj-lt"/>
                <a:ea typeface="Aptos" panose="020B0004020202020204" pitchFamily="34" charset="0"/>
              </a:rPr>
              <a:t>forskellige dyrkningsmetoders indflydelse på regnorme</a:t>
            </a:r>
            <a:endParaRPr lang="en-GB" sz="3600" dirty="0">
              <a:latin typeface="+mj-lt"/>
            </a:endParaRPr>
          </a:p>
        </p:txBody>
      </p:sp>
      <p:pic>
        <p:nvPicPr>
          <p:cNvPr id="4" name="Picture 3" descr="A tree growing from the ground&#10;&#10;Description automatically generated">
            <a:extLst>
              <a:ext uri="{FF2B5EF4-FFF2-40B4-BE49-F238E27FC236}">
                <a16:creationId xmlns:a16="http://schemas.microsoft.com/office/drawing/2014/main" id="{F60ACB48-F7C6-3459-FA7C-78B64EBBFB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868" y="3645024"/>
            <a:ext cx="1869926" cy="311654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32B3A6B-044F-855F-FA7E-20DA810D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72" y="3717032"/>
            <a:ext cx="2635086" cy="26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9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2728EF-14B0-0227-58CA-D29FB34FDB4D}"/>
              </a:ext>
            </a:extLst>
          </p:cNvPr>
          <p:cNvGrpSpPr/>
          <p:nvPr/>
        </p:nvGrpSpPr>
        <p:grpSpPr>
          <a:xfrm>
            <a:off x="7517551" y="555604"/>
            <a:ext cx="4368450" cy="5663101"/>
            <a:chOff x="4078189" y="1093167"/>
            <a:chExt cx="4368450" cy="566310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48B9E5-9489-D0AA-BB97-B07731C910D0}"/>
                </a:ext>
              </a:extLst>
            </p:cNvPr>
            <p:cNvGrpSpPr/>
            <p:nvPr/>
          </p:nvGrpSpPr>
          <p:grpSpPr>
            <a:xfrm>
              <a:off x="4078189" y="1093167"/>
              <a:ext cx="4368450" cy="5663101"/>
              <a:chOff x="7054554" y="836712"/>
              <a:chExt cx="4368450" cy="566310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63C491B-4490-9B22-23A0-7CC5213E9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4554" y="836712"/>
                <a:ext cx="4368450" cy="5663101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2A540-0AFA-FFCF-B173-D4F6EEDA58BD}"/>
                  </a:ext>
                </a:extLst>
              </p:cNvPr>
              <p:cNvSpPr txBox="1"/>
              <p:nvPr/>
            </p:nvSpPr>
            <p:spPr>
              <a:xfrm>
                <a:off x="8182644" y="6135661"/>
                <a:ext cx="266429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a-DK" sz="1400" b="1" dirty="0"/>
                  <a:t>Vandpotentiale i jord (-kPa)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01A5B6-E680-256A-95F3-CD7445436B64}"/>
                  </a:ext>
                </a:extLst>
              </p:cNvPr>
              <p:cNvSpPr txBox="1"/>
              <p:nvPr/>
            </p:nvSpPr>
            <p:spPr>
              <a:xfrm rot="16200000">
                <a:off x="6133609" y="4591908"/>
                <a:ext cx="220611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a-DK" sz="1400" b="1" dirty="0"/>
                  <a:t>Kokoner (uge</a:t>
                </a:r>
                <a:r>
                  <a:rPr lang="da-DK" sz="1400" b="1" baseline="30000" dirty="0"/>
                  <a:t>-1</a:t>
                </a:r>
                <a:r>
                  <a:rPr lang="da-DK" sz="1400" b="1" dirty="0"/>
                  <a:t>)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9B76A7-14E4-7D12-4EA7-B08D4BEBEB6E}"/>
                  </a:ext>
                </a:extLst>
              </p:cNvPr>
              <p:cNvSpPr txBox="1"/>
              <p:nvPr/>
            </p:nvSpPr>
            <p:spPr>
              <a:xfrm rot="-5400000">
                <a:off x="5904519" y="2735051"/>
                <a:ext cx="266429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a-DK" sz="1400" b="1" dirty="0"/>
                  <a:t>Orme i dvale (%)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E09E35-EE33-6266-137D-7079727558A1}"/>
                  </a:ext>
                </a:extLst>
              </p:cNvPr>
              <p:cNvSpPr txBox="1"/>
              <p:nvPr/>
            </p:nvSpPr>
            <p:spPr>
              <a:xfrm rot="16200000">
                <a:off x="6443474" y="1544174"/>
                <a:ext cx="157737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a-DK" sz="1400" b="1" dirty="0"/>
                  <a:t>Friskvægt (g)</a:t>
                </a: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8C355E7-E08D-C402-D9C4-740E68ED5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34471" y="3511730"/>
              <a:ext cx="936104" cy="825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E8B8790-1088-CAD7-909C-40C6E09F726E}"/>
              </a:ext>
            </a:extLst>
          </p:cNvPr>
          <p:cNvSpPr txBox="1"/>
          <p:nvPr/>
        </p:nvSpPr>
        <p:spPr>
          <a:xfrm>
            <a:off x="405780" y="454788"/>
            <a:ext cx="6821163" cy="671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/>
              <a:t>Vand er afgørende for regnorme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95B6B-920F-11F1-85A0-46DD2238FBD7}"/>
              </a:ext>
            </a:extLst>
          </p:cNvPr>
          <p:cNvSpPr txBox="1"/>
          <p:nvPr/>
        </p:nvSpPr>
        <p:spPr>
          <a:xfrm>
            <a:off x="10270876" y="6218705"/>
            <a:ext cx="1579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200" dirty="0"/>
              <a:t>fra Holmstrup (2001)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C3302-340E-BD78-47EA-8EC4B08B55DD}"/>
              </a:ext>
            </a:extLst>
          </p:cNvPr>
          <p:cNvSpPr txBox="1"/>
          <p:nvPr/>
        </p:nvSpPr>
        <p:spPr>
          <a:xfrm>
            <a:off x="374958" y="1462132"/>
            <a:ext cx="49273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400" dirty="0"/>
              <a:t>80% af kroppen består af vand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Huden er meget gennemtrængelig for vand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Regnorme er ”ferskvandsdyr” eller ”</a:t>
            </a:r>
            <a:r>
              <a:rPr lang="da-DK" sz="2400" dirty="0" err="1"/>
              <a:t>semi</a:t>
            </a:r>
            <a:r>
              <a:rPr lang="da-DK" sz="2400" dirty="0"/>
              <a:t>-terrestriske”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Tåler et stort vandtab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b="1" dirty="0"/>
              <a:t>Regnorme er </a:t>
            </a:r>
            <a:r>
              <a:rPr lang="da-DK" sz="2400" b="1" dirty="0" err="1"/>
              <a:t>hyper-sensitive</a:t>
            </a:r>
            <a:r>
              <a:rPr lang="da-DK" sz="2400" b="1" dirty="0"/>
              <a:t> for ændringer i jordfugtighed</a:t>
            </a:r>
          </a:p>
        </p:txBody>
      </p:sp>
      <p:sp>
        <p:nvSpPr>
          <p:cNvPr id="19" name="Flowchart: Merge 18">
            <a:extLst>
              <a:ext uri="{FF2B5EF4-FFF2-40B4-BE49-F238E27FC236}">
                <a16:creationId xmlns:a16="http://schemas.microsoft.com/office/drawing/2014/main" id="{452F03CB-A221-87EC-9412-9927E83E12AA}"/>
              </a:ext>
            </a:extLst>
          </p:cNvPr>
          <p:cNvSpPr/>
          <p:nvPr/>
        </p:nvSpPr>
        <p:spPr bwMode="auto">
          <a:xfrm>
            <a:off x="9118748" y="1844824"/>
            <a:ext cx="576064" cy="434830"/>
          </a:xfrm>
          <a:prstGeom prst="flowChartMerge">
            <a:avLst/>
          </a:prstGeom>
          <a:noFill/>
          <a:ln w="3175" cap="flat" cmpd="sng" algn="ctr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solidFill>
                    <a:schemeClr val="accent2"/>
                  </a:solidFill>
                </a:ln>
                <a:effectLst/>
                <a:latin typeface="AU Passata" pitchFamily="34" charset="0"/>
              </a:rPr>
              <a:t>12 %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BF2B49-7578-4751-8649-2CE002AF8734}"/>
              </a:ext>
            </a:extLst>
          </p:cNvPr>
          <p:cNvSpPr txBox="1"/>
          <p:nvPr/>
        </p:nvSpPr>
        <p:spPr>
          <a:xfrm>
            <a:off x="8038628" y="28213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600" b="1" dirty="0"/>
              <a:t>Respons hos Grå orm på fugtighed</a:t>
            </a:r>
          </a:p>
        </p:txBody>
      </p:sp>
      <p:sp>
        <p:nvSpPr>
          <p:cNvPr id="21" name="Flowchart: Merge 20">
            <a:extLst>
              <a:ext uri="{FF2B5EF4-FFF2-40B4-BE49-F238E27FC236}">
                <a16:creationId xmlns:a16="http://schemas.microsoft.com/office/drawing/2014/main" id="{DFD6FCF3-8F0D-8800-3702-2A276B629F29}"/>
              </a:ext>
            </a:extLst>
          </p:cNvPr>
          <p:cNvSpPr/>
          <p:nvPr/>
        </p:nvSpPr>
        <p:spPr bwMode="auto">
          <a:xfrm>
            <a:off x="8182644" y="1844824"/>
            <a:ext cx="576064" cy="434830"/>
          </a:xfrm>
          <a:prstGeom prst="flowChartMerge">
            <a:avLst/>
          </a:prstGeom>
          <a:noFill/>
          <a:ln w="3175" cap="flat" cmpd="sng" algn="ctr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none" normalizeH="0" baseline="0" dirty="0">
                <a:ln>
                  <a:solidFill>
                    <a:schemeClr val="accent2"/>
                  </a:solidFill>
                </a:ln>
                <a:effectLst/>
                <a:latin typeface="AU Passata" pitchFamily="34" charset="0"/>
              </a:rPr>
              <a:t>17 %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2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E35FC-85D0-9DF5-BF89-88068A802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CE2CF3-5DF2-3957-D936-28E2C4476EB5}"/>
              </a:ext>
            </a:extLst>
          </p:cNvPr>
          <p:cNvSpPr txBox="1"/>
          <p:nvPr/>
        </p:nvSpPr>
        <p:spPr>
          <a:xfrm>
            <a:off x="405780" y="1443548"/>
            <a:ext cx="45088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400" b="1" dirty="0"/>
              <a:t>Meta-analyser</a:t>
            </a:r>
            <a:r>
              <a:rPr lang="da-DK" sz="2400" dirty="0"/>
              <a:t> 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Kvantitativ </a:t>
            </a:r>
            <a:r>
              <a:rPr lang="da-DK" sz="2400" dirty="0" err="1"/>
              <a:t>evaulering</a:t>
            </a:r>
            <a:r>
              <a:rPr lang="da-DK" sz="2400" dirty="0"/>
              <a:t> af effekt-størrelser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Identificerer områder, hvor man mangler viden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Stort fokus på regnorme og land-</a:t>
            </a:r>
            <a:r>
              <a:rPr lang="da-DK" sz="2400" dirty="0" err="1"/>
              <a:t>use</a:t>
            </a:r>
            <a:r>
              <a:rPr lang="da-DK" sz="2400" dirty="0"/>
              <a:t> effekter i Europa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277B407-7D55-2FA3-4666-854C2DFED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49793"/>
              </p:ext>
            </p:extLst>
          </p:nvPr>
        </p:nvGraphicFramePr>
        <p:xfrm>
          <a:off x="5187670" y="980728"/>
          <a:ext cx="6802635" cy="51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5.0 Graph" r:id="rId2" imgW="5540354" imgH="4228494" progId="SigmaPlotGraphicObject.15">
                  <p:embed/>
                </p:oleObj>
              </mc:Choice>
              <mc:Fallback>
                <p:oleObj name="SPW 15.0 Graph" r:id="rId2" imgW="5540354" imgH="4228494" progId="SigmaPlotGraphicObject.15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277B407-7D55-2FA3-4666-854C2DFED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87670" y="980728"/>
                        <a:ext cx="6802635" cy="519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5E8615A-AFD6-5964-724D-8369D8EA438E}"/>
              </a:ext>
            </a:extLst>
          </p:cNvPr>
          <p:cNvSpPr txBox="1"/>
          <p:nvPr/>
        </p:nvSpPr>
        <p:spPr>
          <a:xfrm>
            <a:off x="405780" y="454788"/>
            <a:ext cx="11264109" cy="671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/>
              <a:t>Videnskabelige litteratur om regnorme </a:t>
            </a:r>
            <a:r>
              <a:rPr lang="da-DK" sz="3600" b="1"/>
              <a:t>i landbrugsjord</a:t>
            </a:r>
            <a:endParaRPr lang="da-DK" sz="3600" b="1" dirty="0"/>
          </a:p>
        </p:txBody>
      </p:sp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0D2E8DFB-D179-24D7-196F-D6AFD6DA2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89" y="5301208"/>
            <a:ext cx="2592288" cy="14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0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312C2-24D6-011A-63C3-28F59F025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9046DA-9A30-2315-367D-54A124705BDF}"/>
              </a:ext>
            </a:extLst>
          </p:cNvPr>
          <p:cNvSpPr txBox="1"/>
          <p:nvPr/>
        </p:nvSpPr>
        <p:spPr>
          <a:xfrm>
            <a:off x="477788" y="260648"/>
            <a:ext cx="10491911" cy="671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/>
              <a:t>Pløjning vs. reduceret eller ingen jordbearbejdning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5D8926-D1B8-D0FC-0CCE-734F3AC17153}"/>
              </a:ext>
            </a:extLst>
          </p:cNvPr>
          <p:cNvSpPr txBox="1"/>
          <p:nvPr/>
        </p:nvSpPr>
        <p:spPr>
          <a:xfrm>
            <a:off x="8614692" y="5788229"/>
            <a:ext cx="1714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200" dirty="0"/>
              <a:t>fra </a:t>
            </a:r>
            <a:r>
              <a:rPr lang="da-DK" sz="1200" dirty="0" err="1"/>
              <a:t>D’hose</a:t>
            </a:r>
            <a:r>
              <a:rPr lang="da-DK" sz="1200" dirty="0"/>
              <a:t> et al. (2018)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C0C36-BCF2-EF4B-61DC-3750ED8AFB59}"/>
              </a:ext>
            </a:extLst>
          </p:cNvPr>
          <p:cNvSpPr txBox="1"/>
          <p:nvPr/>
        </p:nvSpPr>
        <p:spPr>
          <a:xfrm>
            <a:off x="549796" y="1268760"/>
            <a:ext cx="4508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400" b="1" dirty="0"/>
              <a:t>Mekanismer</a:t>
            </a:r>
            <a:endParaRPr lang="da-DK" sz="2400" dirty="0"/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Direkte fysisk skade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Større udtørring af jorden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4CF6635-D513-5D5D-43E1-6838E0CA2E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455167"/>
              </p:ext>
            </p:extLst>
          </p:nvPr>
        </p:nvGraphicFramePr>
        <p:xfrm>
          <a:off x="5590356" y="1015888"/>
          <a:ext cx="5023123" cy="482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5.0 Graph" r:id="rId2" imgW="3564509" imgH="3423822" progId="SigmaPlotGraphicObject.15">
                  <p:embed/>
                </p:oleObj>
              </mc:Choice>
              <mc:Fallback>
                <p:oleObj name="SPW 15.0 Graph" r:id="rId2" imgW="3564509" imgH="3423822" progId="SigmaPlotGraphicObject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4CF6635-D513-5D5D-43E1-6838E0CA2E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90356" y="1015888"/>
                        <a:ext cx="5023123" cy="482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2F37AA-DF5E-BBFA-EB08-6AA5C3491DB3}"/>
              </a:ext>
            </a:extLst>
          </p:cNvPr>
          <p:cNvSpPr txBox="1"/>
          <p:nvPr/>
        </p:nvSpPr>
        <p:spPr>
          <a:xfrm>
            <a:off x="6388891" y="1706876"/>
            <a:ext cx="171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1600" dirty="0"/>
              <a:t>26 observationer fra 6 studier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8322B7-5F26-ED76-DBCC-E2E24698A0F1}"/>
              </a:ext>
            </a:extLst>
          </p:cNvPr>
          <p:cNvSpPr txBox="1"/>
          <p:nvPr/>
        </p:nvSpPr>
        <p:spPr>
          <a:xfrm>
            <a:off x="8182644" y="1700808"/>
            <a:ext cx="171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1600" dirty="0"/>
              <a:t>36 observationer fra 13 studier</a:t>
            </a:r>
          </a:p>
        </p:txBody>
      </p:sp>
      <p:pic>
        <p:nvPicPr>
          <p:cNvPr id="1026" name="Picture 2" descr="Steel meets soil, once again, but different | The Western Producer">
            <a:extLst>
              <a:ext uri="{FF2B5EF4-FFF2-40B4-BE49-F238E27FC236}">
                <a16:creationId xmlns:a16="http://schemas.microsoft.com/office/drawing/2014/main" id="{B568DEBB-EAF1-AC86-D75A-272D0947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94" y="3667925"/>
            <a:ext cx="4008058" cy="281162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C5830-A87B-09F5-4DE7-03C8A7513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359AB2-EF0A-CDE9-4A36-3B8423302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383" y="1078499"/>
            <a:ext cx="7119693" cy="3934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7F05F3-43A5-7907-F3CA-B2E2E396E5B3}"/>
              </a:ext>
            </a:extLst>
          </p:cNvPr>
          <p:cNvSpPr txBox="1"/>
          <p:nvPr/>
        </p:nvSpPr>
        <p:spPr>
          <a:xfrm>
            <a:off x="477788" y="260648"/>
            <a:ext cx="5017014" cy="671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/>
              <a:t>Effekter af efterafgrøde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359DE-FF7D-B9E5-95C7-3581E447D00D}"/>
              </a:ext>
            </a:extLst>
          </p:cNvPr>
          <p:cNvSpPr txBox="1"/>
          <p:nvPr/>
        </p:nvSpPr>
        <p:spPr>
          <a:xfrm>
            <a:off x="9777365" y="5013176"/>
            <a:ext cx="1933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200" dirty="0"/>
              <a:t>fra Blanco-</a:t>
            </a:r>
            <a:r>
              <a:rPr lang="da-DK" sz="1200" dirty="0" err="1"/>
              <a:t>Canqui</a:t>
            </a:r>
            <a:r>
              <a:rPr lang="da-DK" sz="1200" dirty="0"/>
              <a:t> (2022)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015F1-9C7F-6291-0669-07170DD14F2D}"/>
              </a:ext>
            </a:extLst>
          </p:cNvPr>
          <p:cNvSpPr txBox="1"/>
          <p:nvPr/>
        </p:nvSpPr>
        <p:spPr>
          <a:xfrm>
            <a:off x="505446" y="1227524"/>
            <a:ext cx="45088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400" b="1" dirty="0"/>
              <a:t>Mekanismer</a:t>
            </a:r>
            <a:endParaRPr lang="da-DK" sz="2400" dirty="0"/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Input af organisk materiale (føde-effekt)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Bedre vandbindingsevne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Et mildere mikroklima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endParaRPr lang="da-DK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8263F-CADF-0B96-6EED-B0B95FAED1EA}"/>
              </a:ext>
            </a:extLst>
          </p:cNvPr>
          <p:cNvSpPr txBox="1"/>
          <p:nvPr/>
        </p:nvSpPr>
        <p:spPr>
          <a:xfrm>
            <a:off x="5707746" y="5440947"/>
            <a:ext cx="2562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600" b="1" dirty="0"/>
              <a:t>Baseret på 22 studier, hvoraf 13 viste en positiv effekt og resten ikke viste nogen effekt</a:t>
            </a:r>
          </a:p>
        </p:txBody>
      </p:sp>
    </p:spTree>
    <p:extLst>
      <p:ext uri="{BB962C8B-B14F-4D97-AF65-F5344CB8AC3E}">
        <p14:creationId xmlns:p14="http://schemas.microsoft.com/office/powerpoint/2010/main" val="9794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185AA-11F8-0220-B81B-DBC7C678E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1A7705-84C3-0B3D-A6A8-924568DB94A7}"/>
              </a:ext>
            </a:extLst>
          </p:cNvPr>
          <p:cNvSpPr txBox="1"/>
          <p:nvPr/>
        </p:nvSpPr>
        <p:spPr>
          <a:xfrm>
            <a:off x="477788" y="260648"/>
            <a:ext cx="5935407" cy="671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/>
              <a:t>Tilførsel af organisk gødning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1EC9CC-C037-7C48-CAEF-C2B0173C2AC8}"/>
              </a:ext>
            </a:extLst>
          </p:cNvPr>
          <p:cNvSpPr txBox="1"/>
          <p:nvPr/>
        </p:nvSpPr>
        <p:spPr>
          <a:xfrm>
            <a:off x="8614692" y="5788229"/>
            <a:ext cx="1714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200" dirty="0"/>
              <a:t>fra </a:t>
            </a:r>
            <a:r>
              <a:rPr lang="da-DK" sz="1200" dirty="0" err="1"/>
              <a:t>D’hose</a:t>
            </a:r>
            <a:r>
              <a:rPr lang="da-DK" sz="1200" dirty="0"/>
              <a:t> et al. (2018)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D0DD9-6A0D-B191-7C76-EF63131FAD6F}"/>
              </a:ext>
            </a:extLst>
          </p:cNvPr>
          <p:cNvSpPr txBox="1"/>
          <p:nvPr/>
        </p:nvSpPr>
        <p:spPr>
          <a:xfrm>
            <a:off x="505446" y="1268760"/>
            <a:ext cx="4508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400" b="1" dirty="0"/>
              <a:t>Mekanismer</a:t>
            </a:r>
            <a:endParaRPr lang="da-DK" sz="2400" dirty="0"/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God fødekilde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endParaRPr lang="da-DK" sz="24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46390A9-D443-9F7E-FDDA-81B8DA72E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098255"/>
              </p:ext>
            </p:extLst>
          </p:nvPr>
        </p:nvGraphicFramePr>
        <p:xfrm>
          <a:off x="5650678" y="1398489"/>
          <a:ext cx="4680520" cy="436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5.0 Graph" r:id="rId2" imgW="3670660" imgH="3423822" progId="SigmaPlotGraphicObject.15">
                  <p:embed/>
                </p:oleObj>
              </mc:Choice>
              <mc:Fallback>
                <p:oleObj name="SPW 15.0 Graph" r:id="rId2" imgW="3670660" imgH="3423822" progId="SigmaPlotGraphicObject.15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46390A9-D443-9F7E-FDDA-81B8DA72E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50678" y="1398489"/>
                        <a:ext cx="4680520" cy="436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0918550-67CC-5B06-380D-E210F1723518}"/>
              </a:ext>
            </a:extLst>
          </p:cNvPr>
          <p:cNvSpPr txBox="1"/>
          <p:nvPr/>
        </p:nvSpPr>
        <p:spPr>
          <a:xfrm>
            <a:off x="6388891" y="1945868"/>
            <a:ext cx="107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1600" dirty="0"/>
              <a:t>29 obs.</a:t>
            </a:r>
          </a:p>
          <a:p>
            <a:pPr algn="ctr">
              <a:lnSpc>
                <a:spcPct val="100000"/>
              </a:lnSpc>
            </a:pPr>
            <a:r>
              <a:rPr lang="da-DK" sz="1600" dirty="0"/>
              <a:t>6 studier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D9D0D-4246-9ACE-55AF-EA97C7C807BE}"/>
              </a:ext>
            </a:extLst>
          </p:cNvPr>
          <p:cNvSpPr txBox="1"/>
          <p:nvPr/>
        </p:nvSpPr>
        <p:spPr>
          <a:xfrm>
            <a:off x="7491395" y="1945868"/>
            <a:ext cx="107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1600" dirty="0"/>
              <a:t>6 obs.</a:t>
            </a:r>
          </a:p>
          <a:p>
            <a:pPr algn="ctr">
              <a:lnSpc>
                <a:spcPct val="100000"/>
              </a:lnSpc>
            </a:pPr>
            <a:r>
              <a:rPr lang="da-DK" sz="1600" dirty="0"/>
              <a:t>3 studier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BE287-797A-2D1A-633A-6D9BAFFD988A}"/>
              </a:ext>
            </a:extLst>
          </p:cNvPr>
          <p:cNvSpPr txBox="1"/>
          <p:nvPr/>
        </p:nvSpPr>
        <p:spPr>
          <a:xfrm>
            <a:off x="8714269" y="1945868"/>
            <a:ext cx="1073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1600" dirty="0"/>
              <a:t>6 obs.</a:t>
            </a:r>
          </a:p>
          <a:p>
            <a:pPr algn="ctr">
              <a:lnSpc>
                <a:spcPct val="100000"/>
              </a:lnSpc>
            </a:pPr>
            <a:r>
              <a:rPr lang="da-DK" sz="1600" dirty="0"/>
              <a:t>3 studier</a:t>
            </a:r>
          </a:p>
        </p:txBody>
      </p:sp>
      <p:pic>
        <p:nvPicPr>
          <p:cNvPr id="2050" name="Picture 2" descr="Styrelse sætter ekstra fokus på efterafgrøde-regel">
            <a:extLst>
              <a:ext uri="{FF2B5EF4-FFF2-40B4-BE49-F238E27FC236}">
                <a16:creationId xmlns:a16="http://schemas.microsoft.com/office/drawing/2014/main" id="{D365C080-F581-10BE-D4C2-AC96434F6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80" y="2996952"/>
            <a:ext cx="4634879" cy="26032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2BC97-2550-7404-3951-630DBD7E8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EC89BF-8923-0F9F-7030-9C63D7B223CF}"/>
              </a:ext>
            </a:extLst>
          </p:cNvPr>
          <p:cNvSpPr txBox="1"/>
          <p:nvPr/>
        </p:nvSpPr>
        <p:spPr>
          <a:xfrm>
            <a:off x="477788" y="260648"/>
            <a:ext cx="4954754" cy="671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/>
              <a:t>Pesticider og regnorme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D569C-302D-E833-F725-35A561BE4DCF}"/>
              </a:ext>
            </a:extLst>
          </p:cNvPr>
          <p:cNvSpPr txBox="1"/>
          <p:nvPr/>
        </p:nvSpPr>
        <p:spPr>
          <a:xfrm>
            <a:off x="505446" y="1268760"/>
            <a:ext cx="66690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400" b="1" dirty="0" err="1"/>
              <a:t>Toxicitet</a:t>
            </a:r>
            <a:endParaRPr lang="da-DK" sz="2400" b="1" dirty="0"/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 err="1"/>
              <a:t>Nematicider</a:t>
            </a:r>
            <a:r>
              <a:rPr lang="da-DK" sz="2400" dirty="0"/>
              <a:t>&gt;insekticider&gt;fungicider&gt;herbicider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Eksponering til pesticider i jord er begrænset (</a:t>
            </a:r>
            <a:r>
              <a:rPr lang="da-DK" sz="2400" dirty="0" err="1"/>
              <a:t>anecike</a:t>
            </a:r>
            <a:r>
              <a:rPr lang="da-DK" sz="2400" dirty="0"/>
              <a:t> arter er </a:t>
            </a:r>
            <a:r>
              <a:rPr lang="da-DK" sz="2400"/>
              <a:t>mest udsatte)</a:t>
            </a:r>
            <a:endParaRPr lang="da-DK" sz="2400" dirty="0"/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Langt de fleste pesticider godkendt i EU </a:t>
            </a:r>
          </a:p>
          <a:p>
            <a:pPr>
              <a:lnSpc>
                <a:spcPct val="100000"/>
              </a:lnSpc>
            </a:pPr>
            <a:r>
              <a:rPr lang="da-DK" sz="2400" dirty="0"/>
              <a:t>har ikke effekt på regnorme ved markdosis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Svært at adskille effekten af pesticider fra dyrkningspraksis i markforsøg</a:t>
            </a:r>
          </a:p>
          <a:p>
            <a:pPr>
              <a:lnSpc>
                <a:spcPct val="100000"/>
              </a:lnSpc>
            </a:pPr>
            <a:endParaRPr lang="da-DK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6E9ECC-0564-0176-5F12-EA59381C7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508" y="3614252"/>
            <a:ext cx="4969899" cy="28803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97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9FDAC-4D0F-E929-AE28-645FE081E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DF35DE-D384-BB74-78F8-F266A9BB9833}"/>
              </a:ext>
            </a:extLst>
          </p:cNvPr>
          <p:cNvSpPr txBox="1"/>
          <p:nvPr/>
        </p:nvSpPr>
        <p:spPr>
          <a:xfrm>
            <a:off x="477788" y="260648"/>
            <a:ext cx="4901470" cy="671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/>
              <a:t>Hvor mangler vi viden?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D0283-A91C-8D6D-8755-F73E7A83EEE2}"/>
              </a:ext>
            </a:extLst>
          </p:cNvPr>
          <p:cNvSpPr txBox="1"/>
          <p:nvPr/>
        </p:nvSpPr>
        <p:spPr>
          <a:xfrm>
            <a:off x="505446" y="1268760"/>
            <a:ext cx="4868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400" b="1" dirty="0"/>
              <a:t>Nye dyrkningssystemer og klimatilpasning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 err="1"/>
              <a:t>Agroforestry</a:t>
            </a:r>
            <a:r>
              <a:rPr lang="da-DK" sz="2400" dirty="0"/>
              <a:t> (skovlandbrug)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Blomsterstriber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 err="1"/>
              <a:t>Biochar</a:t>
            </a:r>
            <a:endParaRPr lang="da-DK" sz="2400" dirty="0"/>
          </a:p>
        </p:txBody>
      </p:sp>
      <p:pic>
        <p:nvPicPr>
          <p:cNvPr id="1026" name="Picture 2" descr="Skovlandbrug kan vinde frem i Norden - Skovdyrkerne">
            <a:extLst>
              <a:ext uri="{FF2B5EF4-FFF2-40B4-BE49-F238E27FC236}">
                <a16:creationId xmlns:a16="http://schemas.microsoft.com/office/drawing/2014/main" id="{18A7C59C-9E9F-08EF-42AA-5630CBE3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562" y="1229227"/>
            <a:ext cx="3609751" cy="27038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ovlandbrug - Wikipedia, den frie encyklopædi">
            <a:extLst>
              <a:ext uri="{FF2B5EF4-FFF2-40B4-BE49-F238E27FC236}">
                <a16:creationId xmlns:a16="http://schemas.microsoft.com/office/drawing/2014/main" id="{5D7AF359-CC13-CE9E-18E7-F833D5187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4692" y="1229228"/>
            <a:ext cx="2025261" cy="27038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omsterstriber er ren win-win">
            <a:extLst>
              <a:ext uri="{FF2B5EF4-FFF2-40B4-BE49-F238E27FC236}">
                <a16:creationId xmlns:a16="http://schemas.microsoft.com/office/drawing/2014/main" id="{F99F4B0D-8AFA-E5FD-72EB-FEAD716A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562" y="4063300"/>
            <a:ext cx="4525093" cy="253405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bon Gold Biochar Soil Improver 4L">
            <a:extLst>
              <a:ext uri="{FF2B5EF4-FFF2-40B4-BE49-F238E27FC236}">
                <a16:creationId xmlns:a16="http://schemas.microsoft.com/office/drawing/2014/main" id="{3086B791-1C4C-D173-855D-3E4EEB26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8788" y="4854277"/>
            <a:ext cx="2619375" cy="17430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8C8BB-6432-824A-99FA-4554A21B7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3A3EE2-D94A-363D-5D50-962AF6CB6CF3}"/>
              </a:ext>
            </a:extLst>
          </p:cNvPr>
          <p:cNvSpPr txBox="1"/>
          <p:nvPr/>
        </p:nvSpPr>
        <p:spPr>
          <a:xfrm>
            <a:off x="477788" y="260648"/>
            <a:ext cx="3143809" cy="671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/>
              <a:t>Opsummering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1D316-3CAA-9DC2-1FC1-B1F620851926}"/>
              </a:ext>
            </a:extLst>
          </p:cNvPr>
          <p:cNvSpPr txBox="1"/>
          <p:nvPr/>
        </p:nvSpPr>
        <p:spPr>
          <a:xfrm>
            <a:off x="505446" y="1268760"/>
            <a:ext cx="7101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400" dirty="0"/>
              <a:t>Viden om regnorme i landbrugsjord bygger på mange års international forskning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Vi har en relativt god forståelse af de overordnede mekanismer bag dyrkningsmetoders effekter 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Kendskab til regnormenes biologi kan bruges til at forudsige effekterne af nye dyrkningsformer (tænk som en regnorm!)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3CE814-F7C6-AA0F-A3C4-405BE15026A7}"/>
              </a:ext>
            </a:extLst>
          </p:cNvPr>
          <p:cNvSpPr txBox="1"/>
          <p:nvPr/>
        </p:nvSpPr>
        <p:spPr>
          <a:xfrm>
            <a:off x="6382444" y="5626499"/>
            <a:ext cx="4688206" cy="645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u="sng" dirty="0"/>
              <a:t>Slut og tak for at lytte på</a:t>
            </a:r>
          </a:p>
        </p:txBody>
      </p:sp>
    </p:spTree>
    <p:extLst>
      <p:ext uri="{BB962C8B-B14F-4D97-AF65-F5344CB8AC3E}">
        <p14:creationId xmlns:p14="http://schemas.microsoft.com/office/powerpoint/2010/main" val="24591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233045"/>
            <a:ext cx="10220325" cy="2160591"/>
          </a:xfrm>
        </p:spPr>
        <p:txBody>
          <a:bodyPr/>
          <a:lstStyle/>
          <a:p>
            <a:pPr algn="ctr"/>
            <a:r>
              <a:rPr lang="da-DK" sz="4800" b="1" dirty="0">
                <a:effectLst/>
                <a:latin typeface="+mj-lt"/>
                <a:ea typeface="Aptos" panose="020B0004020202020204" pitchFamily="34" charset="0"/>
              </a:rPr>
              <a:t>Regnorme i landbrugsjord</a:t>
            </a:r>
            <a:r>
              <a:rPr lang="da-DK" sz="3600" b="1" dirty="0">
                <a:effectLst/>
                <a:latin typeface="+mj-lt"/>
                <a:ea typeface="Aptos" panose="020B0004020202020204" pitchFamily="34" charset="0"/>
              </a:rPr>
              <a:t> </a:t>
            </a:r>
            <a:br>
              <a:rPr lang="da-DK" sz="3600" b="1" dirty="0">
                <a:effectLst/>
                <a:latin typeface="+mj-lt"/>
                <a:ea typeface="Aptos" panose="020B0004020202020204" pitchFamily="34" charset="0"/>
              </a:rPr>
            </a:br>
            <a:br>
              <a:rPr lang="da-DK" sz="3600" b="1" dirty="0">
                <a:effectLst/>
                <a:latin typeface="+mj-lt"/>
                <a:ea typeface="Aptos" panose="020B0004020202020204" pitchFamily="34" charset="0"/>
              </a:rPr>
            </a:br>
            <a:r>
              <a:rPr lang="da-DK" sz="3600" b="1" dirty="0">
                <a:effectLst/>
                <a:latin typeface="+mj-lt"/>
                <a:ea typeface="Aptos" panose="020B0004020202020204" pitchFamily="34" charset="0"/>
              </a:rPr>
              <a:t>forskellige dyrkningsmetoders indflydelse på regnorme</a:t>
            </a:r>
            <a:endParaRPr lang="en-GB" sz="3600" dirty="0">
              <a:latin typeface="+mj-lt"/>
            </a:endParaRPr>
          </a:p>
        </p:txBody>
      </p:sp>
      <p:pic>
        <p:nvPicPr>
          <p:cNvPr id="4" name="Picture 3" descr="A tree growing from the ground&#10;&#10;Description automatically generated">
            <a:extLst>
              <a:ext uri="{FF2B5EF4-FFF2-40B4-BE49-F238E27FC236}">
                <a16:creationId xmlns:a16="http://schemas.microsoft.com/office/drawing/2014/main" id="{1E2564E1-5FBF-558B-A16C-E9782A835C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868" y="3645024"/>
            <a:ext cx="1869926" cy="3116543"/>
          </a:xfrm>
          <a:prstGeom prst="rect">
            <a:avLst/>
          </a:prstGeom>
        </p:spPr>
      </p:pic>
      <p:pic>
        <p:nvPicPr>
          <p:cNvPr id="6" name="Picture 5" descr="A logo with a anchor and a worm&#10;&#10;Description automatically generated">
            <a:extLst>
              <a:ext uri="{FF2B5EF4-FFF2-40B4-BE49-F238E27FC236}">
                <a16:creationId xmlns:a16="http://schemas.microsoft.com/office/drawing/2014/main" id="{A455B784-454B-FFCE-096D-B42146BF8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80" y="3806399"/>
            <a:ext cx="2448272" cy="24563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CAC25-61E1-1395-1DFE-D7D5A57C5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22228-966A-1618-654F-EA95BC7970EE}"/>
              </a:ext>
            </a:extLst>
          </p:cNvPr>
          <p:cNvSpPr txBox="1"/>
          <p:nvPr/>
        </p:nvSpPr>
        <p:spPr>
          <a:xfrm>
            <a:off x="374958" y="1196752"/>
            <a:ext cx="42792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400" dirty="0"/>
              <a:t>Fysisk påvirkning af jordens </a:t>
            </a:r>
            <a:r>
              <a:rPr lang="da-DK" sz="2400" dirty="0" err="1"/>
              <a:t>porositet</a:t>
            </a:r>
            <a:endParaRPr lang="da-DK" sz="2400" dirty="0"/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Bio-</a:t>
            </a:r>
            <a:r>
              <a:rPr lang="da-DK" sz="2400" dirty="0" err="1"/>
              <a:t>turbation</a:t>
            </a:r>
            <a:r>
              <a:rPr lang="da-DK" sz="2400" dirty="0"/>
              <a:t>: transporterer mikroorganismer og organisk stof i jordsøjlen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Stimulerer nedbrydning af dødt plantemateriale og frigivelse af kvælstof</a:t>
            </a:r>
          </a:p>
          <a:p>
            <a:pPr>
              <a:lnSpc>
                <a:spcPct val="100000"/>
              </a:lnSpc>
            </a:pPr>
            <a:endParaRPr lang="da-DK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A02485-2257-EF98-CB83-AB389BEA9976}"/>
              </a:ext>
            </a:extLst>
          </p:cNvPr>
          <p:cNvSpPr txBox="1">
            <a:spLocks/>
          </p:cNvSpPr>
          <p:nvPr/>
        </p:nvSpPr>
        <p:spPr>
          <a:xfrm>
            <a:off x="352832" y="217223"/>
            <a:ext cx="7253748" cy="6527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da-DK" altLang="da-DK" sz="3599" kern="0" cap="none" dirty="0">
                <a:latin typeface="AU Passata" panose="020B0503030502030804" pitchFamily="34" charset="0"/>
              </a:rPr>
              <a:t>Regnorme er bio-</a:t>
            </a:r>
            <a:r>
              <a:rPr lang="da-DK" altLang="da-DK" sz="3599" kern="0" cap="none" dirty="0" err="1">
                <a:latin typeface="AU Passata" panose="020B0503030502030804" pitchFamily="34" charset="0"/>
              </a:rPr>
              <a:t>ingenører</a:t>
            </a:r>
            <a:endParaRPr lang="da-DK" altLang="da-DK" sz="3599" kern="0" dirty="0">
              <a:latin typeface="AU Passata" panose="020B05030305020308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4934D0-FCE4-034B-4B2B-B9EBBBE10AFD}"/>
              </a:ext>
            </a:extLst>
          </p:cNvPr>
          <p:cNvGrpSpPr/>
          <p:nvPr/>
        </p:nvGrpSpPr>
        <p:grpSpPr>
          <a:xfrm>
            <a:off x="5180119" y="476672"/>
            <a:ext cx="6753179" cy="5904656"/>
            <a:chOff x="5399944" y="260648"/>
            <a:chExt cx="6511543" cy="5544616"/>
          </a:xfrm>
        </p:grpSpPr>
        <p:pic>
          <p:nvPicPr>
            <p:cNvPr id="1026" name="Picture 2" descr="Figure 1 - (A) The three main groups of earthworms, epigeic, anecic, and endogeic.">
              <a:extLst>
                <a:ext uri="{FF2B5EF4-FFF2-40B4-BE49-F238E27FC236}">
                  <a16:creationId xmlns:a16="http://schemas.microsoft.com/office/drawing/2014/main" id="{EE248BC1-33E1-2E60-F341-8E92DE29A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9944" y="749934"/>
              <a:ext cx="6511543" cy="4749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DC27EF-C6FE-C536-4CD9-4D2B12933947}"/>
                </a:ext>
              </a:extLst>
            </p:cNvPr>
            <p:cNvSpPr txBox="1"/>
            <p:nvPr/>
          </p:nvSpPr>
          <p:spPr>
            <a:xfrm>
              <a:off x="5400144" y="5517232"/>
              <a:ext cx="1914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a-DK" sz="1200" dirty="0"/>
                <a:t>fra www.lesbullesdemo.fr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B75F93-0DA8-3315-E0DF-7ABF8F0EF831}"/>
                </a:ext>
              </a:extLst>
            </p:cNvPr>
            <p:cNvSpPr txBox="1"/>
            <p:nvPr/>
          </p:nvSpPr>
          <p:spPr>
            <a:xfrm>
              <a:off x="8974732" y="5528265"/>
              <a:ext cx="19609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a-DK" sz="1200" dirty="0"/>
                <a:t>fra Capowiez et al. (2003)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1F0EB4-C580-70CF-7ABF-C74E2C4D4A68}"/>
                </a:ext>
              </a:extLst>
            </p:cNvPr>
            <p:cNvSpPr txBox="1"/>
            <p:nvPr/>
          </p:nvSpPr>
          <p:spPr>
            <a:xfrm>
              <a:off x="9004987" y="260648"/>
              <a:ext cx="2562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a-DK" sz="1800" b="1" dirty="0"/>
                <a:t>3-D røntgen tomografi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CFB427-1169-E077-D5D9-AA1D286222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593" y="903"/>
            <a:ext cx="5961232" cy="6856204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8" name="TextBox 2">
            <a:extLst>
              <a:ext uri="{FF2B5EF4-FFF2-40B4-BE49-F238E27FC236}">
                <a16:creationId xmlns:a16="http://schemas.microsoft.com/office/drawing/2014/main" id="{E9C9623D-B9E0-009B-F800-17D33D410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80" y="980728"/>
            <a:ext cx="1296144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altLang="en-US" sz="1800" b="1" dirty="0" err="1">
                <a:solidFill>
                  <a:prstClr val="black"/>
                </a:solidFill>
                <a:cs typeface="Arial" panose="020B0604020202020204" pitchFamily="34" charset="0"/>
              </a:rPr>
              <a:t>Epigæiske</a:t>
            </a:r>
            <a:r>
              <a:rPr lang="en-GB" alt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9" name="Picture 5" descr="Earthworm">
            <a:extLst>
              <a:ext uri="{FF2B5EF4-FFF2-40B4-BE49-F238E27FC236}">
                <a16:creationId xmlns:a16="http://schemas.microsoft.com/office/drawing/2014/main" id="{536E7B31-C300-DC83-AA83-06198E5A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311" y="2636912"/>
            <a:ext cx="1990906" cy="170281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A88C2883-8C56-AF71-0DE2-FCF6EEEEFB6A}"/>
              </a:ext>
            </a:extLst>
          </p:cNvPr>
          <p:cNvSpPr txBox="1">
            <a:spLocks/>
          </p:cNvSpPr>
          <p:nvPr/>
        </p:nvSpPr>
        <p:spPr>
          <a:xfrm>
            <a:off x="289070" y="242453"/>
            <a:ext cx="6237389" cy="6527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da-DK" altLang="da-DK" sz="3599" kern="0" cap="none" dirty="0">
                <a:latin typeface="AU Passata" panose="020B0503030502030804" pitchFamily="34" charset="0"/>
              </a:rPr>
              <a:t>Regnorme i DK – ca. 25 arter</a:t>
            </a:r>
            <a:endParaRPr lang="da-DK" altLang="da-DK" sz="3599" kern="0" dirty="0">
              <a:latin typeface="AU Passata" panose="020B0503030502030804" pitchFamily="34" charset="0"/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F8A80B4C-B45D-3475-0A41-64FDF0650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311" y="980728"/>
            <a:ext cx="1990906" cy="13269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D6CEF6-B230-9ABD-F4CF-2F3F3FD06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80" y="2636912"/>
            <a:ext cx="108012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altLang="en-US" sz="1800" b="1" dirty="0" err="1">
                <a:solidFill>
                  <a:prstClr val="black"/>
                </a:solidFill>
                <a:cs typeface="Arial" panose="020B0604020202020204" pitchFamily="34" charset="0"/>
              </a:rPr>
              <a:t>Anecike</a:t>
            </a:r>
            <a:r>
              <a:rPr lang="en-GB" alt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74C9CD99-F8ED-A349-FB50-CE7E9EF95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80" y="4742144"/>
            <a:ext cx="1512168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altLang="en-US" sz="1800" b="1" dirty="0" err="1">
                <a:solidFill>
                  <a:prstClr val="black"/>
                </a:solidFill>
                <a:cs typeface="Arial" panose="020B0604020202020204" pitchFamily="34" charset="0"/>
              </a:rPr>
              <a:t>Endogæiske</a:t>
            </a:r>
            <a:r>
              <a:rPr lang="en-GB" alt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02F9F62-87F0-7CD5-711D-0B18ED4C7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311" y="4742144"/>
            <a:ext cx="1990906" cy="131399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Aporrectodea caliginosa (Gråmeitemark)">
            <a:extLst>
              <a:ext uri="{FF2B5EF4-FFF2-40B4-BE49-F238E27FC236}">
                <a16:creationId xmlns:a16="http://schemas.microsoft.com/office/drawing/2014/main" id="{4B2B8A97-5FFF-F988-562B-D5B28A973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625" y="4742144"/>
            <a:ext cx="2726606" cy="204495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oto/billede af Lang orm (Aporrectodea longa)">
            <a:hlinkClick r:id="rId7"/>
            <a:extLst>
              <a:ext uri="{FF2B5EF4-FFF2-40B4-BE49-F238E27FC236}">
                <a16:creationId xmlns:a16="http://schemas.microsoft.com/office/drawing/2014/main" id="{863B0180-32C8-6DCB-D092-C73FD7DE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882" y="2636912"/>
            <a:ext cx="1537209" cy="1702818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ield of crops in a farm&#10;&#10;Description automatically generated">
            <a:extLst>
              <a:ext uri="{FF2B5EF4-FFF2-40B4-BE49-F238E27FC236}">
                <a16:creationId xmlns:a16="http://schemas.microsoft.com/office/drawing/2014/main" id="{39D10452-1F75-BF1F-4AAD-2E1A40788E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3" y="188640"/>
            <a:ext cx="12188825" cy="64613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6731792-3052-5D18-43F7-CA3F37F653C5}"/>
              </a:ext>
            </a:extLst>
          </p:cNvPr>
          <p:cNvSpPr txBox="1"/>
          <p:nvPr/>
        </p:nvSpPr>
        <p:spPr>
          <a:xfrm>
            <a:off x="214547" y="334397"/>
            <a:ext cx="5804153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91412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/>
              <a:t>Kun </a:t>
            </a:r>
            <a:r>
              <a:rPr lang="en-US" sz="3600" b="1" dirty="0" err="1"/>
              <a:t>få</a:t>
            </a:r>
            <a:r>
              <a:rPr lang="en-US" sz="3600" b="1" dirty="0"/>
              <a:t> </a:t>
            </a:r>
            <a:r>
              <a:rPr lang="en-US" sz="3600" b="1" dirty="0" err="1"/>
              <a:t>arter</a:t>
            </a:r>
            <a:r>
              <a:rPr lang="en-US" sz="3600" b="1" dirty="0"/>
              <a:t> </a:t>
            </a:r>
            <a:r>
              <a:rPr lang="en-US" sz="3600" b="1" dirty="0" err="1"/>
              <a:t>i</a:t>
            </a:r>
            <a:r>
              <a:rPr lang="en-US" sz="3600" b="1" dirty="0"/>
              <a:t> </a:t>
            </a:r>
            <a:r>
              <a:rPr lang="en-US" sz="3600" b="1" dirty="0" err="1"/>
              <a:t>landbrugsjord</a:t>
            </a:r>
            <a:endParaRPr lang="da-DK" sz="3600" b="1" dirty="0"/>
          </a:p>
        </p:txBody>
      </p:sp>
      <p:pic>
        <p:nvPicPr>
          <p:cNvPr id="2" name="Picture 5" descr="Earthworm">
            <a:extLst>
              <a:ext uri="{FF2B5EF4-FFF2-40B4-BE49-F238E27FC236}">
                <a16:creationId xmlns:a16="http://schemas.microsoft.com/office/drawing/2014/main" id="{669B4816-27A4-78CC-24AB-35239F11B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598" y="2206210"/>
            <a:ext cx="2271571" cy="194287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81C0E5-FA89-3FF2-9874-E3EB2E86B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068" y="2252844"/>
            <a:ext cx="108012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altLang="en-US" sz="1800" b="1" dirty="0" err="1">
                <a:cs typeface="Arial" panose="020B0604020202020204" pitchFamily="34" charset="0"/>
              </a:rPr>
              <a:t>Anecike</a:t>
            </a:r>
            <a:r>
              <a:rPr lang="en-GB" alt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3DC8D2D-1667-7C2B-88E8-B6E9D049C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068" y="4909195"/>
            <a:ext cx="1512168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altLang="en-US" sz="1800" b="1" dirty="0" err="1">
                <a:cs typeface="Arial" panose="020B0604020202020204" pitchFamily="34" charset="0"/>
              </a:rPr>
              <a:t>Endogæiske</a:t>
            </a:r>
            <a:r>
              <a:rPr lang="en-GB" alt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DCAC4-424F-EE2A-0356-1A372826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598" y="4909194"/>
            <a:ext cx="2121401" cy="140012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porrectodea caliginosa (Gråmeitemark)">
            <a:extLst>
              <a:ext uri="{FF2B5EF4-FFF2-40B4-BE49-F238E27FC236}">
                <a16:creationId xmlns:a16="http://schemas.microsoft.com/office/drawing/2014/main" id="{54CADBE4-6C95-B8B3-AB96-648021F51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3940" y="4909195"/>
            <a:ext cx="2250875" cy="168815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oto/billede af Lang orm (Aporrectodea longa)">
            <a:hlinkClick r:id="rId6"/>
            <a:extLst>
              <a:ext uri="{FF2B5EF4-FFF2-40B4-BE49-F238E27FC236}">
                <a16:creationId xmlns:a16="http://schemas.microsoft.com/office/drawing/2014/main" id="{90D6A87E-7764-C346-F9BC-9B5D8BB88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9531" y="2206209"/>
            <a:ext cx="1753233" cy="194211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7537111-8A0F-EE76-1F82-BEC7CC721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4812" y="4909195"/>
            <a:ext cx="2250876" cy="168815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7ABDA7-7349-DBE3-D374-9D87D396B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598" y="1700808"/>
            <a:ext cx="153720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altLang="en-US" sz="1800" b="1" dirty="0" err="1">
                <a:solidFill>
                  <a:prstClr val="black"/>
                </a:solidFill>
                <a:cs typeface="Arial" panose="020B0604020202020204" pitchFamily="34" charset="0"/>
              </a:rPr>
              <a:t>Stor</a:t>
            </a:r>
            <a:r>
              <a:rPr lang="en-GB" altLang="en-US" sz="1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altLang="en-US" sz="1800" b="1" dirty="0" err="1">
                <a:solidFill>
                  <a:prstClr val="black"/>
                </a:solidFill>
                <a:cs typeface="Arial" panose="020B0604020202020204" pitchFamily="34" charset="0"/>
              </a:rPr>
              <a:t>regnorm</a:t>
            </a:r>
            <a:r>
              <a:rPr lang="en-GB" alt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8FBAFA-1E35-573B-DB2D-8CADA7DC2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530" y="1700808"/>
            <a:ext cx="117449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altLang="en-US" sz="1800" b="1" dirty="0">
                <a:solidFill>
                  <a:prstClr val="black"/>
                </a:solidFill>
                <a:cs typeface="Arial" panose="020B0604020202020204" pitchFamily="34" charset="0"/>
              </a:rPr>
              <a:t>Lang </a:t>
            </a:r>
            <a:r>
              <a:rPr lang="en-GB" altLang="en-US" sz="1800" b="1" dirty="0" err="1">
                <a:solidFill>
                  <a:prstClr val="black"/>
                </a:solidFill>
                <a:cs typeface="Arial" panose="020B0604020202020204" pitchFamily="34" charset="0"/>
              </a:rPr>
              <a:t>orm</a:t>
            </a:r>
            <a:r>
              <a:rPr lang="en-GB" alt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1DE19B-C2C8-7B5E-DDC1-A57974774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1065" y="4403792"/>
            <a:ext cx="1185876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altLang="en-US" sz="1800" b="1" dirty="0">
                <a:solidFill>
                  <a:prstClr val="black"/>
                </a:solidFill>
                <a:cs typeface="Arial" panose="020B0604020202020204" pitchFamily="34" charset="0"/>
              </a:rPr>
              <a:t>Grøn </a:t>
            </a:r>
            <a:r>
              <a:rPr lang="en-GB" altLang="en-US" sz="1800" b="1" dirty="0" err="1">
                <a:solidFill>
                  <a:prstClr val="black"/>
                </a:solidFill>
                <a:cs typeface="Arial" panose="020B0604020202020204" pitchFamily="34" charset="0"/>
              </a:rPr>
              <a:t>orm</a:t>
            </a:r>
            <a:r>
              <a:rPr lang="en-GB" alt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3C6311-36CF-233A-551D-9E5F161E0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170" y="4403792"/>
            <a:ext cx="108012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altLang="en-US" sz="1800" b="1" dirty="0" err="1">
                <a:solidFill>
                  <a:prstClr val="black"/>
                </a:solidFill>
                <a:cs typeface="Arial" panose="020B0604020202020204" pitchFamily="34" charset="0"/>
              </a:rPr>
              <a:t>Grå</a:t>
            </a:r>
            <a:r>
              <a:rPr lang="en-GB" altLang="en-US" sz="1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altLang="en-US" sz="1800" b="1" dirty="0" err="1">
                <a:solidFill>
                  <a:prstClr val="black"/>
                </a:solidFill>
                <a:cs typeface="Arial" panose="020B0604020202020204" pitchFamily="34" charset="0"/>
              </a:rPr>
              <a:t>orm</a:t>
            </a:r>
            <a:r>
              <a:rPr lang="en-GB" alt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7B9B20-3535-DDEC-679D-7CF945AFE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901" y="4403792"/>
            <a:ext cx="1176519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altLang="en-US" sz="1800" b="1" dirty="0">
                <a:solidFill>
                  <a:prstClr val="black"/>
                </a:solidFill>
                <a:cs typeface="Arial" panose="020B0604020202020204" pitchFamily="34" charset="0"/>
              </a:rPr>
              <a:t>Rosa </a:t>
            </a:r>
            <a:r>
              <a:rPr lang="en-GB" altLang="en-US" sz="1800" b="1" dirty="0" err="1">
                <a:solidFill>
                  <a:prstClr val="black"/>
                </a:solidFill>
                <a:cs typeface="Arial" panose="020B0604020202020204" pitchFamily="34" charset="0"/>
              </a:rPr>
              <a:t>orm</a:t>
            </a:r>
            <a:r>
              <a:rPr lang="en-GB" alt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77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474AA-0727-D38C-0D5C-7915FA5A5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5B18AA-4538-79BE-B2C7-C28E209758B5}"/>
              </a:ext>
            </a:extLst>
          </p:cNvPr>
          <p:cNvSpPr txBox="1"/>
          <p:nvPr/>
        </p:nvSpPr>
        <p:spPr>
          <a:xfrm>
            <a:off x="837828" y="496988"/>
            <a:ext cx="7459286" cy="671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/>
              <a:t>Regnormes (langsomme) livscyklus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E52411B6-283B-3F37-AC2F-4D0C9D7E9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6" y="1340769"/>
            <a:ext cx="2561978" cy="14586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798D206-EC34-0AA8-779C-F052BE0B2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15289"/>
              </p:ext>
            </p:extLst>
          </p:nvPr>
        </p:nvGraphicFramePr>
        <p:xfrm>
          <a:off x="940146" y="3972628"/>
          <a:ext cx="5195663" cy="2494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5.0 Graph" r:id="rId3" imgW="5636429" imgH="2706755" progId="SigmaPlotGraphicObject.15">
                  <p:embed/>
                </p:oleObj>
              </mc:Choice>
              <mc:Fallback>
                <p:oleObj name="SPW 15.0 Graph" r:id="rId3" imgW="5636429" imgH="2706755" progId="SigmaPlotGraphicObject.15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798D206-EC34-0AA8-779C-F052BE0B2D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0146" y="3972628"/>
                        <a:ext cx="5195663" cy="2494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>
            <a:extLst>
              <a:ext uri="{FF2B5EF4-FFF2-40B4-BE49-F238E27FC236}">
                <a16:creationId xmlns:a16="http://schemas.microsoft.com/office/drawing/2014/main" id="{557D3E99-DA8D-F6AA-1657-7D87C9A81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8028" y="2957360"/>
            <a:ext cx="1152128" cy="11197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8092CA87-CEFC-1449-11A2-0E77438E3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146" y="2957361"/>
            <a:ext cx="1493285" cy="11197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65C3E8-034A-542B-85F1-E8FAA103BB03}"/>
              </a:ext>
            </a:extLst>
          </p:cNvPr>
          <p:cNvSpPr txBox="1"/>
          <p:nvPr/>
        </p:nvSpPr>
        <p:spPr>
          <a:xfrm>
            <a:off x="3503374" y="6361012"/>
            <a:ext cx="2350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200" dirty="0"/>
              <a:t>fra Christensen &amp; Mather (1997)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D4BDDCA-FA51-1A76-A53F-52949B6567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467947"/>
              </p:ext>
            </p:extLst>
          </p:nvPr>
        </p:nvGraphicFramePr>
        <p:xfrm>
          <a:off x="6535873" y="1204298"/>
          <a:ext cx="4492807" cy="263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5.0 Graph" r:id="rId7" imgW="5794396" imgH="3403272" progId="SigmaPlotGraphicObject.15">
                  <p:embed/>
                </p:oleObj>
              </mc:Choice>
              <mc:Fallback>
                <p:oleObj name="SPW 15.0 Graph" r:id="rId7" imgW="5794396" imgH="3403272" progId="SigmaPlotGraphicObject.15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D4BDDCA-FA51-1A76-A53F-52949B656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35873" y="1204298"/>
                        <a:ext cx="4492807" cy="263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32DB450-439E-C6DC-D9AC-0673D6B5A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506595"/>
              </p:ext>
            </p:extLst>
          </p:nvPr>
        </p:nvGraphicFramePr>
        <p:xfrm>
          <a:off x="6552739" y="3922915"/>
          <a:ext cx="4464496" cy="261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5.0 Graph" r:id="rId9" imgW="5758413" imgH="3367221" progId="SigmaPlotGraphicObject.15">
                  <p:embed/>
                </p:oleObj>
              </mc:Choice>
              <mc:Fallback>
                <p:oleObj name="SPW 15.0 Graph" r:id="rId9" imgW="5758413" imgH="3367221" progId="SigmaPlotGraphicObject.15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32DB450-439E-C6DC-D9AC-0673D6B5A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52739" y="3922915"/>
                        <a:ext cx="4464496" cy="2610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E0E73F7-EE26-0DAC-5AAE-88047E17344F}"/>
              </a:ext>
            </a:extLst>
          </p:cNvPr>
          <p:cNvSpPr txBox="1"/>
          <p:nvPr/>
        </p:nvSpPr>
        <p:spPr>
          <a:xfrm>
            <a:off x="7206740" y="3837316"/>
            <a:ext cx="266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800" b="1" dirty="0"/>
              <a:t>Reproduktion ved 15 °C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41B43-D196-E57E-2ECA-78213A751985}"/>
              </a:ext>
            </a:extLst>
          </p:cNvPr>
          <p:cNvSpPr txBox="1"/>
          <p:nvPr/>
        </p:nvSpPr>
        <p:spPr>
          <a:xfrm>
            <a:off x="7206740" y="1124744"/>
            <a:ext cx="256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800" b="1" dirty="0"/>
              <a:t>Udviklingstid ved 15 °C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370D0F-84E9-1EFF-C14A-E1C0BCC5549F}"/>
              </a:ext>
            </a:extLst>
          </p:cNvPr>
          <p:cNvSpPr txBox="1"/>
          <p:nvPr/>
        </p:nvSpPr>
        <p:spPr>
          <a:xfrm>
            <a:off x="9873291" y="6361012"/>
            <a:ext cx="1981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200" dirty="0"/>
              <a:t>fra Holmstrup et al. (1991) </a:t>
            </a:r>
          </a:p>
        </p:txBody>
      </p:sp>
    </p:spTree>
    <p:extLst>
      <p:ext uri="{BB962C8B-B14F-4D97-AF65-F5344CB8AC3E}">
        <p14:creationId xmlns:p14="http://schemas.microsoft.com/office/powerpoint/2010/main" val="2806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A389B-FB8A-19F1-6B57-3DC5FEA24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51466-DF50-0E23-4E26-68AEA9E2B979}"/>
              </a:ext>
            </a:extLst>
          </p:cNvPr>
          <p:cNvSpPr txBox="1"/>
          <p:nvPr/>
        </p:nvSpPr>
        <p:spPr>
          <a:xfrm>
            <a:off x="837828" y="1340768"/>
            <a:ext cx="832099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400" b="1" dirty="0"/>
              <a:t>Effekter af dyrkningspraksis går gennem vigtige </a:t>
            </a:r>
            <a:r>
              <a:rPr lang="da-DK" sz="2400" b="1" u="sng" dirty="0" err="1"/>
              <a:t>kårfaktorer</a:t>
            </a:r>
            <a:endParaRPr lang="da-DK" sz="2400" b="1" dirty="0"/>
          </a:p>
          <a:p>
            <a:pPr>
              <a:lnSpc>
                <a:spcPct val="100000"/>
              </a:lnSpc>
            </a:pPr>
            <a:endParaRPr lang="da-DK"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Fødemængde og -kvalitet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Temperatur-ekstremer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Vandtilgængelighed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b="1" dirty="0"/>
              <a:t>- Men er også betinget af mere direkte stress-faktorer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Mekanisk forstyrrelse (jordbearbejdning)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Pesticider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a-DK" sz="2400" dirty="0"/>
          </a:p>
          <a:p>
            <a:pPr>
              <a:lnSpc>
                <a:spcPct val="100000"/>
              </a:lnSpc>
            </a:pPr>
            <a:endParaRPr lang="da-DK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CD8666-1812-4669-ED95-2C278FE80DA3}"/>
              </a:ext>
            </a:extLst>
          </p:cNvPr>
          <p:cNvSpPr txBox="1"/>
          <p:nvPr/>
        </p:nvSpPr>
        <p:spPr>
          <a:xfrm>
            <a:off x="837828" y="496988"/>
            <a:ext cx="9532738" cy="671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/>
              <a:t>Dyrkningsmetoders indflydelse på regnorme</a:t>
            </a:r>
          </a:p>
        </p:txBody>
      </p:sp>
    </p:spTree>
    <p:extLst>
      <p:ext uri="{BB962C8B-B14F-4D97-AF65-F5344CB8AC3E}">
        <p14:creationId xmlns:p14="http://schemas.microsoft.com/office/powerpoint/2010/main" val="28641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4330C-3216-D6BA-94AD-96E86073F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6F0776-7B1B-B230-B4B9-ACAA8FF9D6AD}"/>
              </a:ext>
            </a:extLst>
          </p:cNvPr>
          <p:cNvSpPr txBox="1"/>
          <p:nvPr/>
        </p:nvSpPr>
        <p:spPr>
          <a:xfrm>
            <a:off x="870385" y="1340768"/>
            <a:ext cx="4357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400" dirty="0" err="1"/>
              <a:t>Anecike</a:t>
            </a:r>
            <a:r>
              <a:rPr lang="da-DK" sz="2400" dirty="0"/>
              <a:t> orme lever mest af plantemateriale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 err="1"/>
              <a:t>Endogæiske</a:t>
            </a:r>
            <a:r>
              <a:rPr lang="da-DK" sz="2400" dirty="0"/>
              <a:t> orme mest af </a:t>
            </a:r>
            <a:r>
              <a:rPr lang="da-DK" sz="2400" dirty="0" err="1"/>
              <a:t>detritus</a:t>
            </a:r>
            <a:r>
              <a:rPr lang="da-DK" sz="2400" dirty="0"/>
              <a:t> og bakterier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470E8-C8C4-3CDA-9FF7-5F4BD82922DF}"/>
              </a:ext>
            </a:extLst>
          </p:cNvPr>
          <p:cNvSpPr txBox="1"/>
          <p:nvPr/>
        </p:nvSpPr>
        <p:spPr>
          <a:xfrm>
            <a:off x="837828" y="496988"/>
            <a:ext cx="5255862" cy="671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/>
              <a:t>Hvad lever regnorme af?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D40DCAA-DF42-8C39-95E7-A7BA8650F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49136"/>
              </p:ext>
            </p:extLst>
          </p:nvPr>
        </p:nvGraphicFramePr>
        <p:xfrm>
          <a:off x="7678588" y="548680"/>
          <a:ext cx="4357901" cy="2839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5.0 Graph" r:id="rId2" imgW="4916403" imgH="3203546" progId="SigmaPlotGraphicObject.15">
                  <p:embed/>
                </p:oleObj>
              </mc:Choice>
              <mc:Fallback>
                <p:oleObj name="SPW 15.0 Graph" r:id="rId2" imgW="4916403" imgH="3203546" progId="SigmaPlotGraphicObject.15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D40DCAA-DF42-8C39-95E7-A7BA8650F2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78588" y="548680"/>
                        <a:ext cx="4357901" cy="2839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BB89860-C99A-A369-0C97-51E26F1A8353}"/>
              </a:ext>
            </a:extLst>
          </p:cNvPr>
          <p:cNvSpPr txBox="1"/>
          <p:nvPr/>
        </p:nvSpPr>
        <p:spPr>
          <a:xfrm>
            <a:off x="9392924" y="3249781"/>
            <a:ext cx="1696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200" dirty="0"/>
              <a:t>fra Larsen et al. (2016)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43CED-13D7-23C6-4041-80C9A9DDE663}"/>
              </a:ext>
            </a:extLst>
          </p:cNvPr>
          <p:cNvSpPr txBox="1"/>
          <p:nvPr/>
        </p:nvSpPr>
        <p:spPr>
          <a:xfrm>
            <a:off x="8269779" y="529653"/>
            <a:ext cx="2562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600" b="1" dirty="0"/>
              <a:t>Primær føde i græsmark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EA4427-252E-E640-E465-E22CD71B2C9B}"/>
              </a:ext>
            </a:extLst>
          </p:cNvPr>
          <p:cNvGrpSpPr/>
          <p:nvPr/>
        </p:nvGrpSpPr>
        <p:grpSpPr>
          <a:xfrm>
            <a:off x="872416" y="3789040"/>
            <a:ext cx="10622595" cy="2945736"/>
            <a:chOff x="872416" y="3789040"/>
            <a:chExt cx="10622595" cy="29457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141D8F7-EDC0-4180-F8CE-379B0A69393B}"/>
                </a:ext>
              </a:extLst>
            </p:cNvPr>
            <p:cNvGrpSpPr/>
            <p:nvPr/>
          </p:nvGrpSpPr>
          <p:grpSpPr>
            <a:xfrm>
              <a:off x="7678588" y="3789040"/>
              <a:ext cx="3816423" cy="2945736"/>
              <a:chOff x="7678588" y="3789040"/>
              <a:chExt cx="3816423" cy="2945736"/>
            </a:xfrm>
          </p:grpSpPr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E34D4A9B-BF94-D37F-21D4-74A165527F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7070334"/>
                  </p:ext>
                </p:extLst>
              </p:nvPr>
            </p:nvGraphicFramePr>
            <p:xfrm>
              <a:off x="7678588" y="3789040"/>
              <a:ext cx="3526283" cy="2807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SPW 15.0 Graph" r:id="rId4" imgW="3978317" imgH="3166774" progId="SigmaPlotGraphicObject.15">
                      <p:embed/>
                    </p:oleObj>
                  </mc:Choice>
                  <mc:Fallback>
                    <p:oleObj name="SPW 15.0 Graph" r:id="rId4" imgW="3978317" imgH="3166774" progId="SigmaPlotGraphicObject.15">
                      <p:embed/>
                      <p:pic>
                        <p:nvPicPr>
                          <p:cNvPr id="5" name="Object 4">
                            <a:extLst>
                              <a:ext uri="{FF2B5EF4-FFF2-40B4-BE49-F238E27FC236}">
                                <a16:creationId xmlns:a16="http://schemas.microsoft.com/office/drawing/2014/main" id="{E34D4A9B-BF94-D37F-21D4-74A165527F2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7678588" y="3789040"/>
                            <a:ext cx="3526283" cy="28072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381155-692F-E6B9-7E41-F3A6E3E3BDDA}"/>
                  </a:ext>
                </a:extLst>
              </p:cNvPr>
              <p:cNvSpPr txBox="1"/>
              <p:nvPr/>
            </p:nvSpPr>
            <p:spPr>
              <a:xfrm>
                <a:off x="9550796" y="6457777"/>
                <a:ext cx="15457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a-DK" sz="1200" dirty="0"/>
                  <a:t>fra Andersen (1980)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90B6FE-885D-E894-47E7-950F667A365D}"/>
                  </a:ext>
                </a:extLst>
              </p:cNvPr>
              <p:cNvSpPr txBox="1"/>
              <p:nvPr/>
            </p:nvSpPr>
            <p:spPr>
              <a:xfrm>
                <a:off x="7881594" y="3789040"/>
                <a:ext cx="36134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a-DK" sz="1600" b="1" dirty="0"/>
                  <a:t>Tilførsel af organisk gødning 50 t ha </a:t>
                </a:r>
                <a:r>
                  <a:rPr lang="da-DK" sz="1600" b="1" baseline="30000" dirty="0"/>
                  <a:t>-1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960E2E-FEE1-4CCB-CC44-190FEBCDF37F}"/>
                </a:ext>
              </a:extLst>
            </p:cNvPr>
            <p:cNvSpPr txBox="1"/>
            <p:nvPr/>
          </p:nvSpPr>
          <p:spPr>
            <a:xfrm>
              <a:off x="872416" y="4221088"/>
              <a:ext cx="4357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a-DK" sz="2400" dirty="0"/>
                <a:t>Organisk gødning er en god fødekilde for alle arter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18DA0-3441-A521-B681-2607F284E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4D12CB-22EA-7D57-2970-3222118037FB}"/>
              </a:ext>
            </a:extLst>
          </p:cNvPr>
          <p:cNvSpPr txBox="1"/>
          <p:nvPr/>
        </p:nvSpPr>
        <p:spPr>
          <a:xfrm>
            <a:off x="837828" y="496988"/>
            <a:ext cx="9205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3600" b="1" dirty="0"/>
              <a:t>Temperaturbehov og temperatur-ekstremer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463C04-B257-31BB-B95E-DEBDB1E933D3}"/>
              </a:ext>
            </a:extLst>
          </p:cNvPr>
          <p:cNvGrpSpPr/>
          <p:nvPr/>
        </p:nvGrpSpPr>
        <p:grpSpPr>
          <a:xfrm>
            <a:off x="6030670" y="1988840"/>
            <a:ext cx="5265159" cy="4632270"/>
            <a:chOff x="6030670" y="1988840"/>
            <a:chExt cx="5265159" cy="4632270"/>
          </a:xfrm>
        </p:grpSpPr>
        <p:pic>
          <p:nvPicPr>
            <p:cNvPr id="3074" name="Picture 2" descr="General shape of a thermal performance curve. Relationship ...">
              <a:extLst>
                <a:ext uri="{FF2B5EF4-FFF2-40B4-BE49-F238E27FC236}">
                  <a16:creationId xmlns:a16="http://schemas.microsoft.com/office/drawing/2014/main" id="{5F8D68B3-290D-744D-5DD5-7B22C8C66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206" y="2060848"/>
              <a:ext cx="4875683" cy="445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E29F24-A3A7-8759-44B5-F4ED173178A0}"/>
                </a:ext>
              </a:extLst>
            </p:cNvPr>
            <p:cNvSpPr txBox="1"/>
            <p:nvPr/>
          </p:nvSpPr>
          <p:spPr>
            <a:xfrm>
              <a:off x="7750596" y="1988840"/>
              <a:ext cx="26589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a-DK" sz="1600" b="1" dirty="0"/>
                <a:t>      </a:t>
              </a:r>
              <a:r>
                <a:rPr lang="da-DK" sz="1800" b="1" dirty="0"/>
                <a:t>Aktivitet finder sted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006FD0-5E87-9321-A8D3-8CACD77BDE87}"/>
                </a:ext>
              </a:extLst>
            </p:cNvPr>
            <p:cNvSpPr txBox="1"/>
            <p:nvPr/>
          </p:nvSpPr>
          <p:spPr>
            <a:xfrm>
              <a:off x="7534572" y="6251778"/>
              <a:ext cx="26589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a-DK" sz="1800" b="1" dirty="0"/>
                <a:t>               Temperatur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D4B8CF-0358-DC69-B707-72B7C2B40BB0}"/>
                </a:ext>
              </a:extLst>
            </p:cNvPr>
            <p:cNvSpPr txBox="1"/>
            <p:nvPr/>
          </p:nvSpPr>
          <p:spPr>
            <a:xfrm rot="16200000">
              <a:off x="4885881" y="3975032"/>
              <a:ext cx="265891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a-DK" sz="1600" b="1" dirty="0"/>
                <a:t>               </a:t>
              </a:r>
              <a:r>
                <a:rPr lang="da-DK" sz="1800" b="1" dirty="0"/>
                <a:t>”Performance”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CFE78B-72FA-E03A-C389-85BAB9DBF49D}"/>
                </a:ext>
              </a:extLst>
            </p:cNvPr>
            <p:cNvSpPr txBox="1"/>
            <p:nvPr/>
          </p:nvSpPr>
          <p:spPr>
            <a:xfrm>
              <a:off x="6747247" y="4180993"/>
              <a:ext cx="95294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a-DK" sz="1600" b="1" dirty="0"/>
                <a:t>    </a:t>
              </a:r>
              <a:r>
                <a:rPr lang="da-DK" sz="2000" b="1" dirty="0"/>
                <a:t>4 °C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C4A5AE-CE04-6BCB-656D-BB9F7C9D8590}"/>
                </a:ext>
              </a:extLst>
            </p:cNvPr>
            <p:cNvSpPr txBox="1"/>
            <p:nvPr/>
          </p:nvSpPr>
          <p:spPr>
            <a:xfrm>
              <a:off x="10342884" y="4181018"/>
              <a:ext cx="95294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a-DK" sz="2000" b="1" dirty="0"/>
                <a:t>22 °C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CD8F68-0019-0DE9-CBCC-1B4F70AF5C0F}"/>
                </a:ext>
              </a:extLst>
            </p:cNvPr>
            <p:cNvSpPr txBox="1"/>
            <p:nvPr/>
          </p:nvSpPr>
          <p:spPr>
            <a:xfrm>
              <a:off x="9245923" y="2524834"/>
              <a:ext cx="94755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a-DK" sz="2000" b="1" dirty="0"/>
                <a:t>18 °C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A63D0EE-97FD-F2BE-F9F8-683CE418DCBD}"/>
              </a:ext>
            </a:extLst>
          </p:cNvPr>
          <p:cNvSpPr txBox="1"/>
          <p:nvPr/>
        </p:nvSpPr>
        <p:spPr>
          <a:xfrm>
            <a:off x="854075" y="1988840"/>
            <a:ext cx="4357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2400" dirty="0"/>
              <a:t>Optimale temperaturer er relativt lave (12-18 °C)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Plantedække isolerer og dæmper ekstreme udsving i temperaturen</a:t>
            </a:r>
          </a:p>
        </p:txBody>
      </p:sp>
    </p:spTree>
    <p:extLst>
      <p:ext uri="{BB962C8B-B14F-4D97-AF65-F5344CB8AC3E}">
        <p14:creationId xmlns:p14="http://schemas.microsoft.com/office/powerpoint/2010/main" val="477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Brugerdefineret</PresentationFormat>
  <Paragraphs>141</Paragraphs>
  <Slides>18</Slides>
  <Notes>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3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9" baseType="lpstr">
      <vt:lpstr>Calibri Light</vt:lpstr>
      <vt:lpstr>AU Peto</vt:lpstr>
      <vt:lpstr>AU Passata Light</vt:lpstr>
      <vt:lpstr>Georgia</vt:lpstr>
      <vt:lpstr>AU Passata</vt:lpstr>
      <vt:lpstr>Calibri</vt:lpstr>
      <vt:lpstr>Arial</vt:lpstr>
      <vt:lpstr>AU 16:9</vt:lpstr>
      <vt:lpstr>Office Theme</vt:lpstr>
      <vt:lpstr>1_AU 16:9</vt:lpstr>
      <vt:lpstr>SPW 15.0 Graph</vt:lpstr>
      <vt:lpstr>Regnorme i landbrugsjord   forskellige dyrkningsmetoders indflydelse på regnorme</vt:lpstr>
      <vt:lpstr>Regnorme i landbrugsjord   forskellige dyrkningsmetoders indflydelse på regnorme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2024-12-20T08:50:27Z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637689312938143691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/>
  </property>
  <property fmtid="{D5CDD505-2E9C-101B-9397-08002B2CF9AE}" pid="62" name="colorthemechange">
    <vt:lpwstr>True</vt:lpwstr>
  </property>
</Properties>
</file>